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8" r:id="rId3"/>
    <p:sldId id="273" r:id="rId5"/>
    <p:sldId id="261" r:id="rId6"/>
    <p:sldId id="297" r:id="rId7"/>
    <p:sldId id="298" r:id="rId8"/>
    <p:sldId id="296" r:id="rId9"/>
    <p:sldId id="308" r:id="rId10"/>
    <p:sldId id="318" r:id="rId11"/>
    <p:sldId id="328" r:id="rId12"/>
    <p:sldId id="317" r:id="rId13"/>
    <p:sldId id="335" r:id="rId14"/>
    <p:sldId id="329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-678" y="-750"/>
      </p:cViewPr>
      <p:guideLst>
        <p:guide orient="horz" pos="2159"/>
        <p:guide pos="39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100B9-CE3E-4DCF-B1D7-E0D36A6D58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1DAE8-1EE1-4CDA-B0E2-799A9B0BDF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Image #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#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#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Portfolio #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0" y="1210650"/>
            <a:ext cx="12192000" cy="439387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KSO_Shape"/>
          <p:cNvSpPr/>
          <p:nvPr/>
        </p:nvSpPr>
        <p:spPr>
          <a:xfrm>
            <a:off x="4651375" y="4578985"/>
            <a:ext cx="2691130" cy="453390"/>
          </a:xfrm>
          <a:prstGeom prst="roundRect">
            <a:avLst>
              <a:gd name="adj" fmla="val 350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Little Fool(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付康为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)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3920173" y="2063195"/>
            <a:ext cx="43516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6LoWPAN</a:t>
            </a:r>
            <a:endParaRPr lang="en-US" altLang="zh-CN" sz="8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4" name="矩形 1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844842" y="3529057"/>
            <a:ext cx="850231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The Wireless Sensor Networks of the new generation</a:t>
            </a:r>
            <a:endParaRPr lang="en-US" altLang="zh-CN" sz="2400" b="1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908274" y="3408220"/>
            <a:ext cx="2375452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949065" y="548005"/>
            <a:ext cx="474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sym typeface="+mn-ea"/>
              </a:rPr>
              <a:t>B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sym typeface="+mn-ea"/>
              </a:rPr>
              <a:t>order Router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Design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endParaRPr lang="zh-CN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Box 50"/>
          <p:cNvSpPr txBox="1"/>
          <p:nvPr/>
        </p:nvSpPr>
        <p:spPr>
          <a:xfrm>
            <a:off x="156845" y="1814830"/>
            <a:ext cx="658812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Border Router uses openWRT which is a special embedded linux system.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CC2530 uses its uart to communicate with openWRT system.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The protocol between CC2530 and openWRT is SLIP.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SLIP is a simple Internet protocol that is based on serial line.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新建 Microsoft Visio 绘图 (2) -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8505" y="2198370"/>
            <a:ext cx="4855210" cy="152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415" y="4956175"/>
            <a:ext cx="2533650" cy="1630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371340"/>
            <a:ext cx="2461260" cy="2215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392733" y="50851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4631690" y="445135"/>
            <a:ext cx="292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System Testing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418145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580120" y="145415"/>
            <a:ext cx="2216150" cy="3011170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7856220" y="2978785"/>
            <a:ext cx="3689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Node on the left, Border router on the right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cxnSp>
        <p:nvCxnSpPr>
          <p:cNvPr id="10" name="肘形连接符 9"/>
          <p:cNvCxnSpPr/>
          <p:nvPr/>
        </p:nvCxnSpPr>
        <p:spPr>
          <a:xfrm rot="5400000">
            <a:off x="8296275" y="1651635"/>
            <a:ext cx="2485390" cy="11430"/>
          </a:xfrm>
          <a:prstGeom prst="bentConnector3">
            <a:avLst>
              <a:gd name="adj1" fmla="val 50026"/>
            </a:avLst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0"/>
          <p:cNvSpPr txBox="1"/>
          <p:nvPr/>
        </p:nvSpPr>
        <p:spPr>
          <a:xfrm>
            <a:off x="7162165" y="6212205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The “ping” test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50"/>
          <p:cNvSpPr txBox="1"/>
          <p:nvPr/>
        </p:nvSpPr>
        <p:spPr>
          <a:xfrm>
            <a:off x="408305" y="1090295"/>
            <a:ext cx="687768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Border Router: openWRT and CC2530,  connected by serial port line.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The node is set as a coap server.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Use command “ping” to test whether the node was connected with the Internet.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545" y="3993515"/>
            <a:ext cx="6440805" cy="21151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759763" y="53454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4631690" y="445135"/>
            <a:ext cx="2928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System Testing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418145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Box 50"/>
          <p:cNvSpPr txBox="1"/>
          <p:nvPr/>
        </p:nvSpPr>
        <p:spPr>
          <a:xfrm>
            <a:off x="4693285" y="5330825"/>
            <a:ext cx="2136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coap server test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50"/>
          <p:cNvSpPr txBox="1"/>
          <p:nvPr/>
        </p:nvSpPr>
        <p:spPr>
          <a:xfrm>
            <a:off x="431165" y="1430655"/>
            <a:ext cx="69367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Use libcoap as the client of the coap server.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“-m get” makes libcoap use GET method to send requests to the coap server. 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The function of the coap server is response the simple string for what you request.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845" y="4757420"/>
            <a:ext cx="8348345" cy="5734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1"/>
            </p:custDataLst>
          </p:nvPr>
        </p:nvSpPr>
        <p:spPr>
          <a:xfrm>
            <a:off x="0" y="1211285"/>
            <a:ext cx="12192000" cy="439387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3450783" y="2746455"/>
            <a:ext cx="5291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THANK YOU</a:t>
            </a:r>
            <a:endParaRPr lang="zh-CN" altLang="en-US" sz="8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4090035" y="438150"/>
            <a:ext cx="457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What is 6LoWPAN?</a:t>
            </a:r>
            <a:endParaRPr lang="zh-CN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690" y="1639570"/>
            <a:ext cx="641286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sym typeface="+mn-ea"/>
              </a:rPr>
              <a:t>6LoWPAN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sym typeface="+mn-ea"/>
              </a:rPr>
              <a:t>is a kind of Wireless LAN(Local Area Network).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sym typeface="+mn-ea"/>
              </a:rPr>
              <a:t>It is based on IPv6 and IEEE 802.15.4.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It can be used by Low-Power embedded equipments.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  <a:sym typeface="+mn-ea"/>
              </a:rPr>
              <a:t>6LoWPAN will be promising in IOT field.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1890" y="1972945"/>
            <a:ext cx="2230120" cy="21564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10" y="4427855"/>
            <a:ext cx="6771005" cy="1901190"/>
          </a:xfrm>
          <a:prstGeom prst="rect">
            <a:avLst/>
          </a:prstGeom>
        </p:spPr>
      </p:pic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50"/>
          <p:cNvSpPr txBox="1"/>
          <p:nvPr/>
        </p:nvSpPr>
        <p:spPr>
          <a:xfrm>
            <a:off x="3704384" y="502179"/>
            <a:ext cx="47834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6LoWPAN Framework 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44" name="Rectangle 55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新建 Microsoft Visio 绘图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427" y="1768475"/>
            <a:ext cx="2862580" cy="2863850"/>
          </a:xfrm>
          <a:prstGeom prst="rect">
            <a:avLst/>
          </a:prstGeom>
        </p:spPr>
      </p:pic>
      <p:pic>
        <p:nvPicPr>
          <p:cNvPr id="4" name="图片 3" descr="新建 Microsoft Visio 绘图 (1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384" y="1768475"/>
            <a:ext cx="3056255" cy="2863850"/>
          </a:xfrm>
          <a:prstGeom prst="rect">
            <a:avLst/>
          </a:prstGeom>
        </p:spPr>
      </p:pic>
      <p:sp>
        <p:nvSpPr>
          <p:cNvPr id="5" name="TextBox 50"/>
          <p:cNvSpPr txBox="1"/>
          <p:nvPr/>
        </p:nvSpPr>
        <p:spPr>
          <a:xfrm>
            <a:off x="551609" y="4752234"/>
            <a:ext cx="2482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6LoWPAN Framework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5819569" y="4753504"/>
            <a:ext cx="21278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TCP/IP Framework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50"/>
          <p:cNvSpPr txBox="1"/>
          <p:nvPr/>
        </p:nvSpPr>
        <p:spPr>
          <a:xfrm>
            <a:off x="3314495" y="1857269"/>
            <a:ext cx="19551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Application Layer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8" name="TextBox 50"/>
          <p:cNvSpPr txBox="1"/>
          <p:nvPr/>
        </p:nvSpPr>
        <p:spPr>
          <a:xfrm>
            <a:off x="3404348" y="2408449"/>
            <a:ext cx="1775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Transport Layer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6" name="TextBox 50"/>
          <p:cNvSpPr txBox="1"/>
          <p:nvPr/>
        </p:nvSpPr>
        <p:spPr>
          <a:xfrm>
            <a:off x="3451973" y="3000904"/>
            <a:ext cx="16802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Network Layer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8" name="TextBox 50"/>
          <p:cNvSpPr txBox="1"/>
          <p:nvPr/>
        </p:nvSpPr>
        <p:spPr>
          <a:xfrm>
            <a:off x="3421810" y="3560974"/>
            <a:ext cx="17405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Data Link Layer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3489755" y="4120409"/>
            <a:ext cx="16046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Physical Layer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23" name="TextBox 50"/>
          <p:cNvSpPr txBox="1"/>
          <p:nvPr/>
        </p:nvSpPr>
        <p:spPr>
          <a:xfrm>
            <a:off x="1749855" y="5666634"/>
            <a:ext cx="55403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from “6LoWPAN: The Wireless Embedded Internet” 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80" y="1590040"/>
            <a:ext cx="2802255" cy="3448050"/>
          </a:xfrm>
          <a:prstGeom prst="rect">
            <a:avLst/>
          </a:prstGeom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949065" y="548005"/>
            <a:ext cx="474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6LoWPAN Application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endParaRPr lang="zh-CN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 descr="新建 Microsoft Visio 绘图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5830" y="2199005"/>
            <a:ext cx="5978525" cy="2247265"/>
          </a:xfrm>
          <a:prstGeom prst="rect">
            <a:avLst/>
          </a:prstGeom>
        </p:spPr>
      </p:pic>
      <p:sp>
        <p:nvSpPr>
          <p:cNvPr id="3" name="TextBox 50"/>
          <p:cNvSpPr txBox="1"/>
          <p:nvPr/>
        </p:nvSpPr>
        <p:spPr>
          <a:xfrm>
            <a:off x="170815" y="1919605"/>
            <a:ext cx="57486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Every node is used for the monitor  of the environment.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Border Router is used for the connection between Ethernet and 6LoWPAN WSN. 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Users have access to the nodes by their smart phone or PC.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949065" y="548005"/>
            <a:ext cx="474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6LoWPAN vs ZigBee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endParaRPr lang="zh-CN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图片 3" descr="新建 Microsoft Visio 绘图 (1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065" y="1580515"/>
            <a:ext cx="5013325" cy="3772535"/>
          </a:xfrm>
          <a:prstGeom prst="rect">
            <a:avLst/>
          </a:prstGeom>
        </p:spPr>
      </p:pic>
      <p:sp>
        <p:nvSpPr>
          <p:cNvPr id="5" name="TextBox 50"/>
          <p:cNvSpPr txBox="1"/>
          <p:nvPr/>
        </p:nvSpPr>
        <p:spPr>
          <a:xfrm>
            <a:off x="8691245" y="5353050"/>
            <a:ext cx="2633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ZigBee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1857375" y="1193165"/>
            <a:ext cx="209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S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imilarities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8" name="TextBox 50"/>
          <p:cNvSpPr txBox="1"/>
          <p:nvPr/>
        </p:nvSpPr>
        <p:spPr>
          <a:xfrm>
            <a:off x="67310" y="1715135"/>
            <a:ext cx="64858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Based on IEEE 802.15.4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Supported by embedded devices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They can both form wireless sensor network.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9" name="TextBox 50"/>
          <p:cNvSpPr txBox="1"/>
          <p:nvPr/>
        </p:nvSpPr>
        <p:spPr>
          <a:xfrm>
            <a:off x="1857375" y="3702050"/>
            <a:ext cx="209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Differences</a:t>
            </a:r>
            <a:endParaRPr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0" name="TextBox 50"/>
          <p:cNvSpPr txBox="1"/>
          <p:nvPr/>
        </p:nvSpPr>
        <p:spPr>
          <a:xfrm>
            <a:off x="67310" y="4199255"/>
            <a:ext cx="75634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zigbee needs routers to transfer the data form end devices.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In 6LoWPAN,  every node plays a role as a router. 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6LoWPAN has a great compatibility with Internet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4301490" y="490855"/>
            <a:ext cx="4133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 B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order Router </a:t>
            </a:r>
            <a:endParaRPr lang="zh-CN" altLang="en-US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图片 3" descr="新建 Microsoft Visio 绘图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415" y="1829435"/>
            <a:ext cx="4969510" cy="2533015"/>
          </a:xfrm>
          <a:prstGeom prst="rect">
            <a:avLst/>
          </a:prstGeom>
        </p:spPr>
      </p:pic>
      <p:sp>
        <p:nvSpPr>
          <p:cNvPr id="5" name="TextBox 50"/>
          <p:cNvSpPr txBox="1"/>
          <p:nvPr/>
        </p:nvSpPr>
        <p:spPr>
          <a:xfrm>
            <a:off x="198755" y="1910080"/>
            <a:ext cx="6472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T</a:t>
            </a:r>
            <a:r>
              <a:rPr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ransfer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IPv6 packets between Ethernet and 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6LoWPAN.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In Ethernet, IPv6 packets are based on IEEE 802.3.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In 6LoWPAN WSN, they're based on IEEE 802.15.4.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11" name="左右箭头 10"/>
          <p:cNvSpPr/>
          <p:nvPr/>
        </p:nvSpPr>
        <p:spPr>
          <a:xfrm rot="16200000">
            <a:off x="7630795" y="4568190"/>
            <a:ext cx="752475" cy="342900"/>
          </a:xfrm>
          <a:prstGeom prst="leftRightArrow">
            <a:avLst/>
          </a:prstGeom>
          <a:solidFill>
            <a:srgbClr val="FDF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右箭头 13"/>
          <p:cNvSpPr/>
          <p:nvPr/>
        </p:nvSpPr>
        <p:spPr>
          <a:xfrm rot="16200000">
            <a:off x="10160635" y="4587875"/>
            <a:ext cx="791845" cy="342900"/>
          </a:xfrm>
          <a:prstGeom prst="leftRightArrow">
            <a:avLst/>
          </a:prstGeom>
          <a:solidFill>
            <a:srgbClr val="FDF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可选过程 15"/>
          <p:cNvSpPr/>
          <p:nvPr/>
        </p:nvSpPr>
        <p:spPr>
          <a:xfrm>
            <a:off x="7383780" y="5116195"/>
            <a:ext cx="1247775" cy="6477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Ethernet</a:t>
            </a:r>
            <a:endParaRPr lang="en-US" altLang="zh-CN"/>
          </a:p>
        </p:txBody>
      </p:sp>
      <p:sp>
        <p:nvSpPr>
          <p:cNvPr id="17" name="流程图: 可选过程 16"/>
          <p:cNvSpPr/>
          <p:nvPr/>
        </p:nvSpPr>
        <p:spPr>
          <a:xfrm>
            <a:off x="9933305" y="5155565"/>
            <a:ext cx="1247775" cy="6477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6LoWPAN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981950" y="2333625"/>
            <a:ext cx="20320" cy="1931670"/>
          </a:xfrm>
          <a:prstGeom prst="straightConnector1">
            <a:avLst/>
          </a:prstGeom>
          <a:ln w="85725">
            <a:solidFill>
              <a:srgbClr val="FF0000"/>
            </a:solidFill>
            <a:prstDash val="sysDash"/>
            <a:headEnd type="none"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10551795" y="2306320"/>
            <a:ext cx="9525" cy="1958975"/>
          </a:xfrm>
          <a:prstGeom prst="straightConnector1">
            <a:avLst/>
          </a:prstGeom>
          <a:ln w="85725">
            <a:solidFill>
              <a:srgbClr val="FF0000"/>
            </a:solidFill>
            <a:prstDash val="sysDash"/>
            <a:headEnd type="none" w="lg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7953375" y="2305050"/>
            <a:ext cx="2598420" cy="1270"/>
          </a:xfrm>
          <a:prstGeom prst="straightConnector1">
            <a:avLst/>
          </a:prstGeom>
          <a:ln w="85725">
            <a:solidFill>
              <a:srgbClr val="FF0000"/>
            </a:solidFill>
            <a:prstDash val="sysDash"/>
            <a:headEnd type="none" w="lg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949065" y="548005"/>
            <a:ext cx="474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Node Design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- Hardware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Box 50"/>
          <p:cNvSpPr txBox="1"/>
          <p:nvPr/>
        </p:nvSpPr>
        <p:spPr>
          <a:xfrm>
            <a:off x="422275" y="1233170"/>
            <a:ext cx="60902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CC2530 has an advantage of power consumption.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Use DS18B20 or DHT11 as Sensors.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Battery supplies power for the whole node.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Relay can turn on or off some devices. It plays a role as a switch.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新建 Microsoft Visio 绘图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305" y="1577340"/>
            <a:ext cx="4363085" cy="2418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4500245"/>
            <a:ext cx="2423160" cy="2075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65" y="4412615"/>
            <a:ext cx="2212975" cy="1861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50" y="4533265"/>
            <a:ext cx="1619250" cy="1619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3530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949065" y="548005"/>
            <a:ext cx="474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Node Design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- Software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Box 50"/>
          <p:cNvSpPr txBox="1"/>
          <p:nvPr/>
        </p:nvSpPr>
        <p:spPr>
          <a:xfrm>
            <a:off x="256540" y="1577340"/>
            <a:ext cx="65119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The node uses Contiki as its runtime environment.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Open source, great portability …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uip6 network protocol stack, 6LoWPAN WSN  protocol stack, COAP, MQTT application.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We choose COAP as the application of these nodes.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0" y="5180965"/>
            <a:ext cx="4971415" cy="1352550"/>
          </a:xfrm>
          <a:prstGeom prst="rect">
            <a:avLst/>
          </a:prstGeom>
        </p:spPr>
      </p:pic>
      <p:pic>
        <p:nvPicPr>
          <p:cNvPr id="8" name="图片 7" descr="新建 Microsoft Visio 绘图 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470" y="1949450"/>
            <a:ext cx="3905885" cy="29584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0169157" y="2199063"/>
            <a:ext cx="833333" cy="25538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ANIMATIONS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7178" y="52768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+mn-ea"/>
                <a:sym typeface="+mn-lt"/>
              </a:rPr>
              <a:t></a:t>
            </a:r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5152" y="2533025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>
                <a:solidFill>
                  <a:schemeClr val="bg1"/>
                </a:solidFill>
                <a:cs typeface="+mn-ea"/>
                <a:sym typeface="+mn-lt"/>
              </a:rPr>
              <a:t>15%</a:t>
            </a:r>
            <a:endParaRPr lang="en-US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en-US" sz="900" smtClean="0">
                <a:solidFill>
                  <a:schemeClr val="bg1"/>
                </a:solidFill>
                <a:cs typeface="+mn-ea"/>
                <a:sym typeface="+mn-lt"/>
              </a:rPr>
              <a:t>AWESOME WORK</a:t>
            </a:r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4490085" y="548005"/>
            <a:ext cx="3488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COAP Protocol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50" name="Rectangle 55"/>
          <p:cNvSpPr/>
          <p:nvPr/>
        </p:nvSpPr>
        <p:spPr>
          <a:xfrm>
            <a:off x="6005830" y="54832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Box 50"/>
          <p:cNvSpPr txBox="1"/>
          <p:nvPr/>
        </p:nvSpPr>
        <p:spPr>
          <a:xfrm>
            <a:off x="256540" y="1577340"/>
            <a:ext cx="66249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Co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nstrained </a:t>
            </a:r>
            <a:r>
              <a:rPr lang="en-US" altLang="zh-CN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pplication </a:t>
            </a:r>
            <a:r>
              <a:rPr lang="en-US" altLang="zh-CN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rotocol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Based on UDP and REST structure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Size of the minimum data packet: 4 bytes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Method: GET, POST, PUT and DELETE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Similar with HTTP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 descr="新建 Microsoft Visio 绘图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4365" y="2339975"/>
            <a:ext cx="5166995" cy="1660525"/>
          </a:xfrm>
          <a:prstGeom prst="rect">
            <a:avLst/>
          </a:prstGeom>
        </p:spPr>
      </p:pic>
      <p:sp>
        <p:nvSpPr>
          <p:cNvPr id="6" name="TextBox 50"/>
          <p:cNvSpPr txBox="1"/>
          <p:nvPr/>
        </p:nvSpPr>
        <p:spPr>
          <a:xfrm>
            <a:off x="8047355" y="4000500"/>
            <a:ext cx="3020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COAP vs. HTTP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50"/>
          <p:cNvSpPr txBox="1"/>
          <p:nvPr/>
        </p:nvSpPr>
        <p:spPr>
          <a:xfrm>
            <a:off x="1090295" y="5390515"/>
            <a:ext cx="10012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</a:rPr>
              <a:t>coap://machine.address:5683/sensors/temperature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9" name="TextBox 50"/>
          <p:cNvSpPr txBox="1"/>
          <p:nvPr/>
        </p:nvSpPr>
        <p:spPr>
          <a:xfrm>
            <a:off x="4352290" y="6035675"/>
            <a:ext cx="3488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 smtClean="0">
                <a:solidFill>
                  <a:srgbClr val="FF0000"/>
                </a:solidFill>
                <a:ea typeface="Roboto" panose="02000000000000000000" pitchFamily="2" charset="0"/>
              </a:rPr>
              <a:t>URL example</a:t>
            </a:r>
            <a:endParaRPr lang="en-US" altLang="zh-CN" sz="2400" dirty="0" smtClean="0">
              <a:solidFill>
                <a:srgbClr val="FF0000"/>
              </a:solidFill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2763</Words>
  <Application>WPS 演示</Application>
  <PresentationFormat>自定义</PresentationFormat>
  <Paragraphs>185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微软雅黑</vt:lpstr>
      <vt:lpstr>Roboto</vt:lpstr>
      <vt:lpstr>Dense</vt:lpstr>
      <vt:lpstr>Arial Unicode MS</vt:lpstr>
      <vt:lpstr>等线</vt:lpstr>
      <vt:lpstr>Segoe Print</vt:lpstr>
      <vt:lpstr>Vrinda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fukangwei</cp:lastModifiedBy>
  <cp:revision>347</cp:revision>
  <dcterms:created xsi:type="dcterms:W3CDTF">2016-12-13T08:41:00Z</dcterms:created>
  <dcterms:modified xsi:type="dcterms:W3CDTF">2017-08-02T07:03:31Z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